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8" r:id="rId4"/>
    <p:sldId id="258" r:id="rId5"/>
    <p:sldId id="259" r:id="rId6"/>
    <p:sldId id="260" r:id="rId7"/>
    <p:sldId id="261" r:id="rId8"/>
    <p:sldId id="262" r:id="rId9"/>
    <p:sldId id="263" r:id="rId10"/>
    <p:sldId id="264" r:id="rId11"/>
    <p:sldId id="265" r:id="rId12"/>
    <p:sldId id="267"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73993" autoAdjust="0"/>
  </p:normalViewPr>
  <p:slideViewPr>
    <p:cSldViewPr>
      <p:cViewPr varScale="1">
        <p:scale>
          <a:sx n="80" d="100"/>
          <a:sy n="80" d="100"/>
        </p:scale>
        <p:origin x="-864" y="-84"/>
      </p:cViewPr>
      <p:guideLst>
        <p:guide orient="horz" pos="2160"/>
        <p:guide pos="2880"/>
      </p:guideLst>
    </p:cSldViewPr>
  </p:slideViewPr>
  <p:outlineViewPr>
    <p:cViewPr>
      <p:scale>
        <a:sx n="33" d="100"/>
        <a:sy n="33" d="100"/>
      </p:scale>
      <p:origin x="0" y="131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72A0E8-2AD4-43F4-AE10-BBBD49E59691}" type="datetimeFigureOut">
              <a:rPr lang="en-US" smtClean="0"/>
              <a:pPr/>
              <a:t>11/1/2011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47F8AF-E7BF-4BB7-93CF-6391745E4A43}" type="slidenum">
              <a:rPr lang="en-US" smtClean="0"/>
              <a:pPr/>
              <a:t>‹#›</a:t>
            </a:fld>
            <a:endParaRPr lang="en-US"/>
          </a:p>
        </p:txBody>
      </p:sp>
    </p:spTree>
    <p:extLst>
      <p:ext uri="{BB962C8B-B14F-4D97-AF65-F5344CB8AC3E}">
        <p14:creationId xmlns:p14="http://schemas.microsoft.com/office/powerpoint/2010/main" val="669916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1</a:t>
            </a:fld>
            <a:endParaRPr lang="en-US"/>
          </a:p>
        </p:txBody>
      </p:sp>
    </p:spTree>
    <p:extLst>
      <p:ext uri="{BB962C8B-B14F-4D97-AF65-F5344CB8AC3E}">
        <p14:creationId xmlns:p14="http://schemas.microsoft.com/office/powerpoint/2010/main" val="2177584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10</a:t>
            </a:fld>
            <a:endParaRPr lang="en-US"/>
          </a:p>
        </p:txBody>
      </p:sp>
    </p:spTree>
    <p:extLst>
      <p:ext uri="{BB962C8B-B14F-4D97-AF65-F5344CB8AC3E}">
        <p14:creationId xmlns:p14="http://schemas.microsoft.com/office/powerpoint/2010/main" val="9138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Quiksilver</a:t>
            </a:r>
            <a:r>
              <a:rPr lang="en-US" baseline="0" dirty="0" smtClean="0"/>
              <a:t> Pro has held a few WQS events at Puerto Escondido including two 3 star events in 09,10, and a 4 star event in 2011 this past July. </a:t>
            </a:r>
          </a:p>
          <a:p>
            <a:pPr marL="171450" indent="-171450">
              <a:buFontTx/>
              <a:buChar char="-"/>
            </a:pPr>
            <a:r>
              <a:rPr lang="en-US" baseline="0" dirty="0" smtClean="0"/>
              <a:t>Up until 2007 there was the MexPipe challenge.</a:t>
            </a:r>
          </a:p>
          <a:p>
            <a:pPr marL="171450" indent="-171450">
              <a:buFontTx/>
              <a:buChar char="-"/>
            </a:pPr>
            <a:r>
              <a:rPr lang="en-US" baseline="0" dirty="0" smtClean="0"/>
              <a:t>Short clip of skin dog's $50,000 dollar wave in Puerto.</a:t>
            </a:r>
          </a:p>
          <a:p>
            <a:pPr marL="171450" indent="-171450">
              <a:buFontTx/>
              <a:buChar char="-"/>
            </a:pPr>
            <a:r>
              <a:rPr lang="en-US" baseline="0" dirty="0" smtClean="0"/>
              <a:t>During the fiestas de noviembre there is a 3 day surf contest held on Zicatela.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11</a:t>
            </a:fld>
            <a:endParaRPr lang="en-US"/>
          </a:p>
        </p:txBody>
      </p:sp>
    </p:spTree>
    <p:extLst>
      <p:ext uri="{BB962C8B-B14F-4D97-AF65-F5344CB8AC3E}">
        <p14:creationId xmlns:p14="http://schemas.microsoft.com/office/powerpoint/2010/main" val="1879277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state of Oaxaca on the Southern Mexico Pacific coast. Founded in 1928 as a fishing village and a port for shipping coffee beans in the 1920’s. Has grown from 3,000 people to 50,000 people since then. Puerto Escondido translates to hidden port in English.</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2</a:t>
            </a:fld>
            <a:endParaRPr lang="en-US"/>
          </a:p>
        </p:txBody>
      </p:sp>
    </p:spTree>
    <p:extLst>
      <p:ext uri="{BB962C8B-B14F-4D97-AF65-F5344CB8AC3E}">
        <p14:creationId xmlns:p14="http://schemas.microsoft.com/office/powerpoint/2010/main" val="3935919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 dry season, also known as winter,</a:t>
            </a:r>
            <a:r>
              <a:rPr lang="en-US" baseline="0" dirty="0" smtClean="0"/>
              <a:t> brings small to medium surf. On average, the weather ranges between 65 and 85 degrees.</a:t>
            </a:r>
          </a:p>
          <a:p>
            <a:pPr marL="171450" indent="-171450">
              <a:buFontTx/>
              <a:buChar char="-"/>
            </a:pPr>
            <a:r>
              <a:rPr lang="en-US" baseline="0" dirty="0" smtClean="0"/>
              <a:t>The wet season, or summer, brings small to very large surf. Can range from 2 to 20 feet. On average the weather is between 75 and 95 degrees.</a:t>
            </a:r>
          </a:p>
          <a:p>
            <a:pPr marL="171450" indent="-171450">
              <a:buFontTx/>
              <a:buChar char="-"/>
            </a:pPr>
            <a:r>
              <a:rPr lang="en-US" baseline="0" dirty="0" smtClean="0"/>
              <a:t>The change of season is dramatic, occurring within the space of a week, and bringing with it, an increasingly sudden change in wave size.</a:t>
            </a:r>
            <a:br>
              <a:rPr lang="en-US" baseline="0" dirty="0" smtClean="0"/>
            </a:br>
            <a:r>
              <a:rPr lang="en-US" baseline="0" dirty="0" smtClean="0"/>
              <a:t>During the rainy season, evening sessions are often accompanied by a strong offshore wind, creating world class conditions. Offshore winds in the morning usually last until about 11 am.  </a:t>
            </a:r>
          </a:p>
          <a:p>
            <a:pPr marL="171450" indent="-171450">
              <a:buFontTx/>
              <a:buChar char="-"/>
            </a:pPr>
            <a:r>
              <a:rPr lang="en-US" baseline="0" dirty="0" smtClean="0"/>
              <a:t>Best time to travel would be June or July.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3</a:t>
            </a:fld>
            <a:endParaRPr lang="en-US"/>
          </a:p>
        </p:txBody>
      </p:sp>
    </p:spTree>
    <p:extLst>
      <p:ext uri="{BB962C8B-B14F-4D97-AF65-F5344CB8AC3E}">
        <p14:creationId xmlns:p14="http://schemas.microsoft.com/office/powerpoint/2010/main" val="2819033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beach break often</a:t>
            </a:r>
            <a:r>
              <a:rPr lang="en-US" baseline="0" dirty="0" smtClean="0"/>
              <a:t> described as a fast and unforgiving close out, with an occasional peeler thrown in to keep you hanging on, but locals say its much more makeable than commonly believed and it just takes time to learn the in’s and out’s. </a:t>
            </a:r>
          </a:p>
          <a:p>
            <a:pPr marL="0" indent="0">
              <a:buFontTx/>
              <a:buNone/>
            </a:pPr>
            <a:r>
              <a:rPr lang="en-US" dirty="0" smtClean="0"/>
              <a:t>-The most commonly</a:t>
            </a:r>
            <a:r>
              <a:rPr lang="en-US" baseline="0" dirty="0" smtClean="0"/>
              <a:t> surfed section is the break closest to town which is primarily a right hander. Powerful and quite possibly the fastest wave in the area. It provides the deepest tubes both makeable and otherwise. The wave sucks off the shallowest section of the bar, at times leaving you slotted and comfortable, a foot or two below sea level.</a:t>
            </a:r>
          </a:p>
          <a:p>
            <a:pPr marL="0" indent="0">
              <a:buFontTx/>
              <a:buNone/>
            </a:pPr>
            <a:r>
              <a:rPr lang="en-US" baseline="0" dirty="0" smtClean="0"/>
              <a:t>- </a:t>
            </a:r>
          </a:p>
        </p:txBody>
      </p:sp>
      <p:sp>
        <p:nvSpPr>
          <p:cNvPr id="4" name="Slide Number Placeholder 3"/>
          <p:cNvSpPr>
            <a:spLocks noGrp="1"/>
          </p:cNvSpPr>
          <p:nvPr>
            <p:ph type="sldNum" sz="quarter" idx="10"/>
          </p:nvPr>
        </p:nvSpPr>
        <p:spPr/>
        <p:txBody>
          <a:bodyPr/>
          <a:lstStyle/>
          <a:p>
            <a:fld id="{1D47F8AF-E7BF-4BB7-93CF-6391745E4A43}" type="slidenum">
              <a:rPr lang="en-US" smtClean="0"/>
              <a:pPr/>
              <a:t>4</a:t>
            </a:fld>
            <a:endParaRPr lang="en-US"/>
          </a:p>
        </p:txBody>
      </p:sp>
    </p:spTree>
    <p:extLst>
      <p:ext uri="{BB962C8B-B14F-4D97-AF65-F5344CB8AC3E}">
        <p14:creationId xmlns:p14="http://schemas.microsoft.com/office/powerpoint/2010/main" val="2227320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end of Zicatela</a:t>
            </a:r>
            <a:r>
              <a:rPr lang="en-US" baseline="0" dirty="0" smtClean="0"/>
              <a:t> is known as far bar. </a:t>
            </a:r>
          </a:p>
          <a:p>
            <a:pPr marL="171450" indent="-171450">
              <a:buFontTx/>
              <a:buChar char="-"/>
            </a:pPr>
            <a:r>
              <a:rPr lang="en-US" baseline="0" dirty="0" smtClean="0"/>
              <a:t>Tends to be less crowded then right break.</a:t>
            </a:r>
          </a:p>
          <a:p>
            <a:pPr marL="171450" indent="-171450">
              <a:buFontTx/>
              <a:buChar char="-"/>
            </a:pPr>
            <a:r>
              <a:rPr lang="en-US" baseline="0" dirty="0" smtClean="0"/>
              <a:t>The water is deeper, the waves break further from shore and there is a strong rip tide along the shoulder.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5</a:t>
            </a:fld>
            <a:endParaRPr lang="en-US"/>
          </a:p>
        </p:txBody>
      </p:sp>
    </p:spTree>
    <p:extLst>
      <p:ext uri="{BB962C8B-B14F-4D97-AF65-F5344CB8AC3E}">
        <p14:creationId xmlns:p14="http://schemas.microsoft.com/office/powerpoint/2010/main" val="3937416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a:t>
            </a:r>
            <a:r>
              <a:rPr lang="en-US" baseline="0" dirty="0" smtClean="0"/>
              <a:t> Punta, also known as the point, produces long, fast lefts.</a:t>
            </a:r>
          </a:p>
          <a:p>
            <a:pPr marL="171450" indent="-171450">
              <a:buFontTx/>
              <a:buChar char="-"/>
            </a:pPr>
            <a:r>
              <a:rPr lang="en-US" baseline="0" dirty="0" smtClean="0"/>
              <a:t>More typically its your small, fun wave for those who are not advanced enough to surf the heavy beach break in Zicatela. </a:t>
            </a:r>
          </a:p>
          <a:p>
            <a:pPr marL="171450" indent="-171450">
              <a:buFontTx/>
              <a:buChar char="-"/>
            </a:pPr>
            <a:r>
              <a:rPr lang="en-US" baseline="0" dirty="0" smtClean="0"/>
              <a:t>At size the outside sections break of the large rock</a:t>
            </a:r>
          </a:p>
          <a:p>
            <a:pPr marL="171450" indent="-171450">
              <a:buFontTx/>
              <a:buChar char="-"/>
            </a:pPr>
            <a:r>
              <a:rPr lang="en-US" baseline="0" dirty="0" smtClean="0"/>
              <a:t>On smaller days it breaks on the inside section producing little hollow waves.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6</a:t>
            </a:fld>
            <a:endParaRPr lang="en-US"/>
          </a:p>
        </p:txBody>
      </p:sp>
    </p:spTree>
    <p:extLst>
      <p:ext uri="{BB962C8B-B14F-4D97-AF65-F5344CB8AC3E}">
        <p14:creationId xmlns:p14="http://schemas.microsoft.com/office/powerpoint/2010/main" val="3951808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baseline="0" dirty="0" smtClean="0"/>
              <a:t>It gets large and very heavy so you should definitely bring your step up board as well as your standard short board for when the size drops off a bit. </a:t>
            </a:r>
          </a:p>
          <a:p>
            <a:pPr>
              <a:buFontTx/>
              <a:buChar char="-"/>
            </a:pPr>
            <a:r>
              <a:rPr lang="en-US" baseline="0" dirty="0" smtClean="0"/>
              <a:t> Pack 2 to 3 boards depending on how long you plan on staying for. You never know when a board may snap, and a washed up broken board is a common site in Puerto Escondido. </a:t>
            </a:r>
          </a:p>
          <a:p>
            <a:pPr>
              <a:buFontTx/>
              <a:buChar char="-"/>
            </a:pPr>
            <a:r>
              <a:rPr lang="en-US" baseline="0" dirty="0" smtClean="0"/>
              <a:t>Tow in surfing is quite popular here, but only when the surf is large, at 20 feet +. Even when surf gets this large you still see some of the locals charging it such as Angel Salinas.</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 best way</a:t>
            </a:r>
            <a:r>
              <a:rPr lang="en-US" baseline="0" dirty="0" smtClean="0"/>
              <a:t> to get to Puerto Escondido is to fly from Newark or Philadelphia to Mexico city airport, then catch a flight to Puerto Escondido International airport. The airport takes daily flights from Mexico city. Tickets could be as cheap as 450$ round trip and as much as 800$ depending on how far in advance you purchase, and the dates that you are traveling.</a:t>
            </a:r>
          </a:p>
          <a:p>
            <a:pPr marL="171450" indent="-171450">
              <a:buFontTx/>
              <a:buChar char="-"/>
            </a:pPr>
            <a:r>
              <a:rPr lang="en-US" baseline="0" dirty="0" smtClean="0"/>
              <a:t>You can rent a car or take a taxi. The town is small and the beach is close to the rental houses, having a rental car is nice but not necessary if you are trying to save money. </a:t>
            </a:r>
          </a:p>
          <a:p>
            <a:pPr marL="171450" indent="-171450">
              <a:buFontTx/>
              <a:buChar char="-"/>
            </a:pPr>
            <a:r>
              <a:rPr lang="en-US" baseline="0" dirty="0" smtClean="0"/>
              <a:t>Rental houses are very cheap, you can find 2 bedroom houses with everything you need for as little as 300$ a week, 1200$ a month. If a lot of people are going on this trip, then you may want a house more suitable which could run you about 600-800$ a week. </a:t>
            </a:r>
          </a:p>
          <a:p>
            <a:pPr marL="171450" indent="-171450">
              <a:buFontTx/>
              <a:buChar char="-"/>
            </a:pPr>
            <a:r>
              <a:rPr lang="en-US" baseline="0" dirty="0" smtClean="0"/>
              <a:t>If your flight does not have a layover then your looking at about 5 to 10 hours of travel time. Layovers in Mexico City airport are usually overnight making it a bit of a wait at about 22 hours. </a:t>
            </a:r>
          </a:p>
          <a:p>
            <a:pPr marL="171450" indent="-171450">
              <a:buFontTx/>
              <a:buChar char="-"/>
            </a:pPr>
            <a:r>
              <a:rPr lang="en-US" baseline="0" dirty="0" smtClean="0"/>
              <a:t>The current exchange rate is 1 US dollar for nearly 14 pesos. Food, clothing, beer is all very cheap. Meals could cost as low as 15 pesos, and whatever you do, do not drink the tap water in Mexico, or you may end up sick for your trip.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8</a:t>
            </a:fld>
            <a:endParaRPr lang="en-US"/>
          </a:p>
        </p:txBody>
      </p:sp>
    </p:spTree>
    <p:extLst>
      <p:ext uri="{BB962C8B-B14F-4D97-AF65-F5344CB8AC3E}">
        <p14:creationId xmlns:p14="http://schemas.microsoft.com/office/powerpoint/2010/main" val="1921295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Line up is competitive,</a:t>
            </a:r>
            <a:r>
              <a:rPr lang="en-US" baseline="0" dirty="0" smtClean="0"/>
              <a:t> so if your thinking about paddling in for a set wave, you better go and don't back out. You may have to paddle battle a bit but you will catch a good amount of waves each session. </a:t>
            </a:r>
          </a:p>
          <a:p>
            <a:pPr marL="171450" indent="-171450">
              <a:buFontTx/>
              <a:buChar char="-"/>
            </a:pPr>
            <a:r>
              <a:rPr lang="en-US" baseline="0" dirty="0" smtClean="0"/>
              <a:t>Locals working the restaurants and shops are pretty nice, you really shouldn’t come across any problems. Stay of the beaches at night.</a:t>
            </a:r>
          </a:p>
          <a:p>
            <a:pPr marL="171450" indent="-171450">
              <a:buFontTx/>
              <a:buChar char="-"/>
            </a:pPr>
            <a:r>
              <a:rPr lang="en-US" baseline="0" dirty="0" smtClean="0"/>
              <a:t>Check points all over Mexico, but they don’t give you much troubles.</a:t>
            </a:r>
          </a:p>
          <a:p>
            <a:pPr marL="171450" indent="-171450">
              <a:buFontTx/>
              <a:buChar char="-"/>
            </a:pPr>
            <a:r>
              <a:rPr lang="en-US" baseline="0" dirty="0" smtClean="0"/>
              <a:t>Leave valuables in your rental house and they will be fine. </a:t>
            </a:r>
          </a:p>
          <a:p>
            <a:pPr marL="171450" indent="-171450">
              <a:buFontTx/>
              <a:buChar char="-"/>
            </a:pPr>
            <a:r>
              <a:rPr lang="en-US" baseline="0" dirty="0" smtClean="0"/>
              <a:t>There are a ton of body boarders in Puerto Escondido. I have heard it is because many can not afford surfboards. I wouldn’t recommend pissing any of the local body boarders off by dropping in, but I guess its your call. </a:t>
            </a:r>
            <a:endParaRPr lang="en-US" dirty="0"/>
          </a:p>
        </p:txBody>
      </p:sp>
      <p:sp>
        <p:nvSpPr>
          <p:cNvPr id="4" name="Slide Number Placeholder 3"/>
          <p:cNvSpPr>
            <a:spLocks noGrp="1"/>
          </p:cNvSpPr>
          <p:nvPr>
            <p:ph type="sldNum" sz="quarter" idx="10"/>
          </p:nvPr>
        </p:nvSpPr>
        <p:spPr/>
        <p:txBody>
          <a:bodyPr/>
          <a:lstStyle/>
          <a:p>
            <a:fld id="{1D47F8AF-E7BF-4BB7-93CF-6391745E4A43}" type="slidenum">
              <a:rPr lang="en-US" smtClean="0"/>
              <a:pPr/>
              <a:t>9</a:t>
            </a:fld>
            <a:endParaRPr lang="en-US"/>
          </a:p>
        </p:txBody>
      </p:sp>
    </p:spTree>
    <p:extLst>
      <p:ext uri="{BB962C8B-B14F-4D97-AF65-F5344CB8AC3E}">
        <p14:creationId xmlns:p14="http://schemas.microsoft.com/office/powerpoint/2010/main" val="871141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8DB4973-7527-476F-A94F-4036A0A1A736}"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B4973-7527-476F-A94F-4036A0A1A736}"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B4973-7527-476F-A94F-4036A0A1A736}"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DB4973-7527-476F-A94F-4036A0A1A736}"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8DB4973-7527-476F-A94F-4036A0A1A736}"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DB4973-7527-476F-A94F-4036A0A1A736}"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CD414-8A08-44DF-B506-6D494BB25381}"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DB4973-7527-476F-A94F-4036A0A1A736}" type="datetimeFigureOut">
              <a:rPr lang="en-US" smtClean="0"/>
              <a:pPr/>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B4973-7527-476F-A94F-4036A0A1A736}" type="datetimeFigureOut">
              <a:rPr lang="en-US" smtClean="0"/>
              <a:pPr/>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B4973-7527-476F-A94F-4036A0A1A736}" type="datetimeFigureOut">
              <a:rPr lang="en-US" smtClean="0"/>
              <a:pPr/>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8DB4973-7527-476F-A94F-4036A0A1A736}" type="datetimeFigureOut">
              <a:rPr lang="en-US" smtClean="0"/>
              <a:pPr/>
              <a:t>11/1/2011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94CD414-8A08-44DF-B506-6D494BB253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B4973-7527-476F-A94F-4036A0A1A736}"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CD414-8A08-44DF-B506-6D494BB253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8DB4973-7527-476F-A94F-4036A0A1A736}" type="datetimeFigureOut">
              <a:rPr lang="en-US" smtClean="0"/>
              <a:pPr/>
              <a:t>11/1/2011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94CD414-8A08-44DF-B506-6D494BB253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magicseaweed.com/msw-surf-charts2.php?chart=23&amp;res=500&amp;type=swell&amp;starttime=132010560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tv360.com/QuiksilverProPuerto/videos/quiksilver-pro-puerto-2011-trail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youtube.com/watch?v=6YMOWWRrCkU"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PwUfJLBMQwA&amp;feature=relmfu" TargetMode="External"/><Relationship Id="rId2" Type="http://schemas.openxmlformats.org/officeDocument/2006/relationships/hyperlink" Target="http://surf.transworld.net/1000001468/features/puerto-escondido/"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urf.transworld.net/1000001468/features/puerto-escondido/" TargetMode="External"/><Relationship Id="rId3" Type="http://schemas.openxmlformats.org/officeDocument/2006/relationships/hyperlink" Target="http://www.tomzap.com/esc-lyma.html" TargetMode="External"/><Relationship Id="rId7" Type="http://schemas.openxmlformats.org/officeDocument/2006/relationships/hyperlink" Target="http://www.thebigwaveblog.com/surf-spots/puerto-escondido-mexico" TargetMode="External"/><Relationship Id="rId2" Type="http://schemas.openxmlformats.org/officeDocument/2006/relationships/hyperlink" Target="http://www.puertoescondidoinfo.com/" TargetMode="External"/><Relationship Id="rId1" Type="http://schemas.openxmlformats.org/officeDocument/2006/relationships/slideLayout" Target="../slideLayouts/slideLayout2.xml"/><Relationship Id="rId6" Type="http://schemas.openxmlformats.org/officeDocument/2006/relationships/hyperlink" Target="http://www.shetellworldtourism.com/beach/puerto-escondido-beaches" TargetMode="External"/><Relationship Id="rId5" Type="http://schemas.openxmlformats.org/officeDocument/2006/relationships/hyperlink" Target="http://www.surfline.com/surf-report/puerto-escondido-mainland-mexico_5550/" TargetMode="External"/><Relationship Id="rId4" Type="http://schemas.openxmlformats.org/officeDocument/2006/relationships/hyperlink" Target="http://en.wikipedia.org/wiki/Puerto_Escondido,_Oaxaca" TargetMode="External"/><Relationship Id="rId9" Type="http://schemas.openxmlformats.org/officeDocument/2006/relationships/hyperlink" Target="http://magicseaweed.com/msw-surf-charts2.php?chart=23&amp;res=500&amp;type=swell&amp;starttime=132010560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Puerto Escondido</a:t>
            </a:r>
            <a:br>
              <a:rPr lang="en-US" dirty="0" smtClean="0"/>
            </a:br>
            <a:r>
              <a:rPr lang="en-US" dirty="0" smtClean="0"/>
              <a:t>“The Mexican pipeline” </a:t>
            </a:r>
            <a:endParaRPr lang="en-US" dirty="0"/>
          </a:p>
        </p:txBody>
      </p:sp>
      <p:sp>
        <p:nvSpPr>
          <p:cNvPr id="3" name="Subtitle 2"/>
          <p:cNvSpPr>
            <a:spLocks noGrp="1"/>
          </p:cNvSpPr>
          <p:nvPr>
            <p:ph type="subTitle" idx="1"/>
          </p:nvPr>
        </p:nvSpPr>
        <p:spPr/>
        <p:txBody>
          <a:bodyPr/>
          <a:lstStyle/>
          <a:p>
            <a:r>
              <a:rPr lang="en-US" dirty="0" smtClean="0"/>
              <a:t>Ben deblois and tom Geary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429000"/>
            <a:ext cx="47625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9221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 Models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err="1" smtClean="0">
                <a:hlinkClick r:id="rId3"/>
              </a:rPr>
              <a:t>Swell,Period,Wind,Sea</a:t>
            </a:r>
            <a:r>
              <a:rPr lang="en-US" dirty="0" smtClean="0">
                <a:hlinkClick r:id="rId3"/>
              </a:rPr>
              <a:t> Temp Charts</a:t>
            </a:r>
            <a:endParaRPr lang="en-US" dirty="0" smtClean="0"/>
          </a:p>
          <a:p>
            <a:endParaRPr lang="en-US" dirty="0"/>
          </a:p>
          <a:p>
            <a:endParaRPr lang="en-US" dirty="0"/>
          </a:p>
        </p:txBody>
      </p:sp>
    </p:spTree>
    <p:extLst>
      <p:ext uri="{BB962C8B-B14F-4D97-AF65-F5344CB8AC3E}">
        <p14:creationId xmlns:p14="http://schemas.microsoft.com/office/powerpoint/2010/main" val="190803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3"/>
                </a:solidFill>
              </a:rPr>
              <a:t>Contests</a:t>
            </a:r>
            <a:endParaRPr lang="en-US" sz="4000" dirty="0">
              <a:solidFill>
                <a:schemeClr val="accent3"/>
              </a:solidFill>
            </a:endParaRPr>
          </a:p>
        </p:txBody>
      </p:sp>
      <p:sp>
        <p:nvSpPr>
          <p:cNvPr id="3" name="Content Placeholder 2"/>
          <p:cNvSpPr>
            <a:spLocks noGrp="1"/>
          </p:cNvSpPr>
          <p:nvPr>
            <p:ph idx="1"/>
          </p:nvPr>
        </p:nvSpPr>
        <p:spPr/>
        <p:txBody>
          <a:bodyPr/>
          <a:lstStyle/>
          <a:p>
            <a:pPr>
              <a:buFont typeface="Arial" pitchFamily="34" charset="0"/>
              <a:buChar char="•"/>
            </a:pPr>
            <a:r>
              <a:rPr lang="en-US" sz="2400" dirty="0" smtClean="0">
                <a:solidFill>
                  <a:schemeClr val="accent2"/>
                </a:solidFill>
                <a:latin typeface="Aharoni" pitchFamily="2" charset="-79"/>
                <a:cs typeface="Aharoni" pitchFamily="2" charset="-79"/>
              </a:rPr>
              <a:t>Quiksilver</a:t>
            </a:r>
            <a:r>
              <a:rPr lang="en-US" sz="2400" dirty="0">
                <a:solidFill>
                  <a:schemeClr val="accent2"/>
                </a:solidFill>
                <a:latin typeface="Aharoni" pitchFamily="2" charset="-79"/>
                <a:cs typeface="Aharoni" pitchFamily="2" charset="-79"/>
              </a:rPr>
              <a:t> Pro</a:t>
            </a:r>
            <a:r>
              <a:rPr lang="en-US" dirty="0">
                <a:solidFill>
                  <a:schemeClr val="accent2"/>
                </a:solidFill>
                <a:latin typeface="Aharoni" pitchFamily="2" charset="-79"/>
                <a:cs typeface="Aharoni" pitchFamily="2" charset="-79"/>
              </a:rPr>
              <a:t>-  </a:t>
            </a:r>
            <a:r>
              <a:rPr lang="en-US" dirty="0" smtClean="0">
                <a:solidFill>
                  <a:schemeClr val="accent2"/>
                </a:solidFill>
                <a:latin typeface="Aharoni" pitchFamily="2" charset="-79"/>
                <a:cs typeface="Aharoni" pitchFamily="2" charset="-79"/>
                <a:hlinkClick r:id="rId3"/>
              </a:rPr>
              <a:t>2011 Trailer</a:t>
            </a:r>
            <a:endParaRPr lang="en-US" dirty="0" smtClean="0">
              <a:solidFill>
                <a:schemeClr val="accent2"/>
              </a:solidFill>
              <a:latin typeface="Aharoni" pitchFamily="2" charset="-79"/>
              <a:cs typeface="Aharoni" pitchFamily="2" charset="-79"/>
            </a:endParaRPr>
          </a:p>
          <a:p>
            <a:pPr>
              <a:buFont typeface="Arial" pitchFamily="34" charset="0"/>
              <a:buChar char="•"/>
            </a:pPr>
            <a:endParaRPr lang="en-US" dirty="0" smtClean="0">
              <a:solidFill>
                <a:schemeClr val="accent2"/>
              </a:solidFill>
              <a:latin typeface="Aharoni" pitchFamily="2" charset="-79"/>
              <a:cs typeface="Aharoni" pitchFamily="2" charset="-79"/>
            </a:endParaRPr>
          </a:p>
          <a:p>
            <a:pPr>
              <a:buFont typeface="Arial" pitchFamily="34" charset="0"/>
              <a:buChar char="•"/>
            </a:pPr>
            <a:r>
              <a:rPr lang="en-US" sz="2400" dirty="0" smtClean="0">
                <a:solidFill>
                  <a:schemeClr val="accent2"/>
                </a:solidFill>
                <a:latin typeface="Aharoni" pitchFamily="2" charset="-79"/>
                <a:cs typeface="Aharoni" pitchFamily="2" charset="-79"/>
              </a:rPr>
              <a:t>MexPipe Challenge</a:t>
            </a:r>
          </a:p>
          <a:p>
            <a:pPr>
              <a:buFont typeface="Arial" pitchFamily="34" charset="0"/>
              <a:buChar char="•"/>
            </a:pPr>
            <a:endParaRPr lang="en-US" dirty="0" smtClean="0">
              <a:solidFill>
                <a:schemeClr val="accent2"/>
              </a:solidFill>
              <a:latin typeface="Aharoni" pitchFamily="2" charset="-79"/>
              <a:cs typeface="Aharoni" pitchFamily="2" charset="-79"/>
            </a:endParaRPr>
          </a:p>
          <a:p>
            <a:pPr>
              <a:buFont typeface="Arial" pitchFamily="34" charset="0"/>
              <a:buChar char="•"/>
            </a:pPr>
            <a:r>
              <a:rPr lang="en-US" sz="2400" b="0" dirty="0" smtClean="0">
                <a:solidFill>
                  <a:schemeClr val="accent2"/>
                </a:solidFill>
                <a:latin typeface="Aharoni" pitchFamily="2" charset="-79"/>
                <a:cs typeface="Aharoni" pitchFamily="2" charset="-79"/>
              </a:rPr>
              <a:t> </a:t>
            </a:r>
            <a:r>
              <a:rPr lang="en-US" sz="2400" b="0" dirty="0" smtClean="0">
                <a:solidFill>
                  <a:schemeClr val="accent2"/>
                </a:solidFill>
                <a:latin typeface="Aharoni" pitchFamily="2" charset="-79"/>
                <a:cs typeface="Aharoni" pitchFamily="2" charset="-79"/>
                <a:hlinkClick r:id="rId4"/>
              </a:rPr>
              <a:t> </a:t>
            </a:r>
            <a:r>
              <a:rPr lang="en-US" sz="2400" b="0" dirty="0">
                <a:solidFill>
                  <a:schemeClr val="accent2"/>
                </a:solidFill>
                <a:latin typeface="Aharoni" pitchFamily="2" charset="-79"/>
                <a:cs typeface="Aharoni" pitchFamily="2" charset="-79"/>
                <a:hlinkClick r:id="rId4"/>
              </a:rPr>
              <a:t>XXL </a:t>
            </a:r>
            <a:r>
              <a:rPr lang="en-US" sz="2400" b="0" dirty="0" smtClean="0">
                <a:solidFill>
                  <a:schemeClr val="accent2"/>
                </a:solidFill>
                <a:latin typeface="Aharoni" pitchFamily="2" charset="-79"/>
                <a:cs typeface="Aharoni" pitchFamily="2" charset="-79"/>
              </a:rPr>
              <a:t>– </a:t>
            </a:r>
            <a:r>
              <a:rPr lang="en-US" sz="2400" dirty="0" smtClean="0">
                <a:solidFill>
                  <a:schemeClr val="accent2"/>
                </a:solidFill>
                <a:latin typeface="Aharoni" pitchFamily="2" charset="-79"/>
                <a:cs typeface="Aharoni" pitchFamily="2" charset="-79"/>
              </a:rPr>
              <a:t>Kenny Collins XXL winning wave 2006</a:t>
            </a:r>
            <a:endParaRPr lang="en-US" dirty="0" smtClean="0">
              <a:solidFill>
                <a:schemeClr val="accent2"/>
              </a:solidFill>
              <a:latin typeface="Aharoni" pitchFamily="2" charset="-79"/>
              <a:cs typeface="Aharoni" pitchFamily="2" charset="-79"/>
            </a:endParaRPr>
          </a:p>
          <a:p>
            <a:pPr>
              <a:buFont typeface="Arial" pitchFamily="34" charset="0"/>
              <a:buChar char="•"/>
            </a:pPr>
            <a:endParaRPr lang="en-US" dirty="0" smtClean="0">
              <a:solidFill>
                <a:schemeClr val="accent2"/>
              </a:solidFill>
              <a:latin typeface="Aharoni" pitchFamily="2" charset="-79"/>
              <a:cs typeface="Aharoni" pitchFamily="2" charset="-79"/>
            </a:endParaRPr>
          </a:p>
          <a:p>
            <a:pPr>
              <a:buFont typeface="Arial" pitchFamily="34" charset="0"/>
              <a:buChar char="•"/>
            </a:pPr>
            <a:r>
              <a:rPr lang="en-US" sz="2400" dirty="0" smtClean="0">
                <a:solidFill>
                  <a:schemeClr val="accent2"/>
                </a:solidFill>
                <a:latin typeface="Aharoni" pitchFamily="2" charset="-79"/>
                <a:cs typeface="Aharoni" pitchFamily="2" charset="-79"/>
              </a:rPr>
              <a:t>Fiestas de Noviembre: international surf contest</a:t>
            </a:r>
          </a:p>
          <a:p>
            <a:pPr>
              <a:buFont typeface="Arial" pitchFamily="34" charset="0"/>
              <a:buChar char="•"/>
            </a:pPr>
            <a:endParaRPr lang="en-US" dirty="0"/>
          </a:p>
          <a:p>
            <a:pPr>
              <a:buFont typeface="Arial" pitchFamily="34" charset="0"/>
              <a:buChar char="•"/>
            </a:pPr>
            <a:endParaRPr lang="en-US" dirty="0"/>
          </a:p>
        </p:txBody>
      </p:sp>
    </p:spTree>
    <p:extLst>
      <p:ext uri="{BB962C8B-B14F-4D97-AF65-F5344CB8AC3E}">
        <p14:creationId xmlns:p14="http://schemas.microsoft.com/office/powerpoint/2010/main" val="2249395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schemeClr val="accent3">
                    <a:lumMod val="60000"/>
                    <a:lumOff val="40000"/>
                  </a:schemeClr>
                </a:solidFill>
              </a:rPr>
              <a:t>Mexican bombs</a:t>
            </a:r>
            <a:endParaRPr lang="en-US" sz="4400" dirty="0">
              <a:solidFill>
                <a:schemeClr val="accent3">
                  <a:lumMod val="60000"/>
                  <a:lumOff val="40000"/>
                </a:schemeClr>
              </a:solidFill>
            </a:endParaRPr>
          </a:p>
        </p:txBody>
      </p:sp>
      <p:sp>
        <p:nvSpPr>
          <p:cNvPr id="3" name="Content Placeholder 2"/>
          <p:cNvSpPr>
            <a:spLocks noGrp="1"/>
          </p:cNvSpPr>
          <p:nvPr>
            <p:ph idx="1"/>
          </p:nvPr>
        </p:nvSpPr>
        <p:spPr/>
        <p:txBody>
          <a:bodyPr/>
          <a:lstStyle/>
          <a:p>
            <a:pPr>
              <a:buFont typeface="Arial" pitchFamily="34" charset="0"/>
              <a:buChar char="•"/>
            </a:pPr>
            <a:r>
              <a:rPr lang="en-US" sz="2800" dirty="0" smtClean="0">
                <a:hlinkClick r:id="rId2"/>
              </a:rPr>
              <a:t>Justin Cote's take on Puerto Esc</a:t>
            </a:r>
            <a:endParaRPr lang="en-US" sz="2800" dirty="0" smtClean="0"/>
          </a:p>
          <a:p>
            <a:pPr>
              <a:buFont typeface="Arial" pitchFamily="34" charset="0"/>
              <a:buChar char="•"/>
            </a:pPr>
            <a:endParaRPr lang="en-US" sz="2800" dirty="0" smtClean="0">
              <a:hlinkClick r:id="rId3"/>
            </a:endParaRPr>
          </a:p>
          <a:p>
            <a:pPr>
              <a:buFont typeface="Arial" pitchFamily="34" charset="0"/>
              <a:buChar char="•"/>
            </a:pPr>
            <a:r>
              <a:rPr lang="en-US" sz="2800" dirty="0" smtClean="0">
                <a:hlinkClick r:id="rId3"/>
              </a:rPr>
              <a:t>Jamie Sterling</a:t>
            </a:r>
            <a:endParaRPr lang="en-US" sz="2800" dirty="0" smtClean="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p:txBody>
      </p:sp>
    </p:spTree>
    <p:extLst>
      <p:ext uri="{BB962C8B-B14F-4D97-AF65-F5344CB8AC3E}">
        <p14:creationId xmlns:p14="http://schemas.microsoft.com/office/powerpoint/2010/main" val="1406716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a:p>
        </p:txBody>
      </p:sp>
      <p:sp>
        <p:nvSpPr>
          <p:cNvPr id="3" name="Content Placeholder 2"/>
          <p:cNvSpPr>
            <a:spLocks noGrp="1"/>
          </p:cNvSpPr>
          <p:nvPr>
            <p:ph idx="1"/>
          </p:nvPr>
        </p:nvSpPr>
        <p:spPr/>
        <p:txBody>
          <a:bodyPr/>
          <a:lstStyle/>
          <a:p>
            <a:r>
              <a:rPr lang="en-US" u="sng" dirty="0">
                <a:hlinkClick r:id="rId2"/>
              </a:rPr>
              <a:t>http://www.puertoescondidoinfo.com/</a:t>
            </a:r>
            <a:endParaRPr lang="en-US" dirty="0"/>
          </a:p>
          <a:p>
            <a:r>
              <a:rPr lang="en-US" u="sng" dirty="0">
                <a:hlinkClick r:id="rId3"/>
              </a:rPr>
              <a:t>http://www.tomzap.com/esc-lyma.html</a:t>
            </a:r>
            <a:endParaRPr lang="en-US" dirty="0"/>
          </a:p>
          <a:p>
            <a:r>
              <a:rPr lang="en-US" u="sng" dirty="0">
                <a:hlinkClick r:id="rId4"/>
              </a:rPr>
              <a:t>http://en.wikipedia.org/wiki/Puerto_Escondido,_Oaxaca</a:t>
            </a:r>
            <a:endParaRPr lang="en-US" dirty="0"/>
          </a:p>
          <a:p>
            <a:r>
              <a:rPr lang="en-US" u="sng" dirty="0">
                <a:hlinkClick r:id="rId5"/>
              </a:rPr>
              <a:t>http://www.surfline.com/surf-report/puerto-escondido-mainland-mexico_5550/</a:t>
            </a:r>
            <a:endParaRPr lang="en-US" dirty="0"/>
          </a:p>
          <a:p>
            <a:r>
              <a:rPr lang="en-US" u="sng" dirty="0">
                <a:hlinkClick r:id="rId6"/>
              </a:rPr>
              <a:t>http://www.shetellworldtourism.com/beach/puerto-escondido-beaches</a:t>
            </a:r>
            <a:endParaRPr lang="en-US" dirty="0"/>
          </a:p>
          <a:p>
            <a:r>
              <a:rPr lang="en-US" u="sng" dirty="0">
                <a:hlinkClick r:id="rId7"/>
              </a:rPr>
              <a:t>http://www.thebigwaveblog.com/surf-spots/puerto-escondido-mexico</a:t>
            </a:r>
            <a:endParaRPr lang="en-US" dirty="0"/>
          </a:p>
          <a:p>
            <a:r>
              <a:rPr lang="en-US" u="sng" dirty="0">
                <a:hlinkClick r:id="rId8"/>
              </a:rPr>
              <a:t>http://surf.transworld.net/1000001468/features/puerto-escondido</a:t>
            </a:r>
            <a:r>
              <a:rPr lang="en-US" u="sng" dirty="0" smtClean="0">
                <a:hlinkClick r:id="rId8"/>
              </a:rPr>
              <a:t>/</a:t>
            </a:r>
            <a:endParaRPr lang="en-US" u="sng" dirty="0" smtClean="0"/>
          </a:p>
          <a:p>
            <a:r>
              <a:rPr lang="en-US" dirty="0">
                <a:hlinkClick r:id="rId9"/>
              </a:rPr>
              <a:t>http://</a:t>
            </a:r>
            <a:r>
              <a:rPr lang="en-US" dirty="0" smtClean="0">
                <a:hlinkClick r:id="rId9"/>
              </a:rPr>
              <a:t>magicseaweed.com/msw-surf-charts2.php?chart=23&amp;res=500&amp;type=swell&amp;starttime=1320105600</a:t>
            </a:r>
            <a:endParaRPr lang="en-US" dirty="0" smtClean="0"/>
          </a:p>
          <a:p>
            <a:endParaRPr lang="en-US" dirty="0"/>
          </a:p>
          <a:p>
            <a:endParaRPr lang="en-US" dirty="0"/>
          </a:p>
          <a:p>
            <a:pPr marL="0" indent="0"/>
            <a:endParaRPr lang="en-US" dirty="0"/>
          </a:p>
        </p:txBody>
      </p:sp>
    </p:spTree>
    <p:extLst>
      <p:ext uri="{BB962C8B-B14F-4D97-AF65-F5344CB8AC3E}">
        <p14:creationId xmlns:p14="http://schemas.microsoft.com/office/powerpoint/2010/main" val="1151953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buFont typeface="Arial" pitchFamily="34" charset="0"/>
              <a:buChar char="•"/>
            </a:pPr>
            <a:r>
              <a:rPr lang="en-US" sz="2000" dirty="0" smtClean="0">
                <a:solidFill>
                  <a:srgbClr val="0000FF"/>
                </a:solidFill>
              </a:rPr>
              <a:t>Oaxaca, Mexico</a:t>
            </a:r>
          </a:p>
          <a:p>
            <a:pPr>
              <a:buFont typeface="Arial" pitchFamily="34" charset="0"/>
              <a:buChar char="•"/>
            </a:pPr>
            <a:endParaRPr lang="en-US" sz="2000" dirty="0" smtClean="0">
              <a:solidFill>
                <a:srgbClr val="0000FF"/>
              </a:solidFill>
            </a:endParaRPr>
          </a:p>
          <a:p>
            <a:pPr>
              <a:buFont typeface="Arial" pitchFamily="34" charset="0"/>
              <a:buChar char="•"/>
            </a:pPr>
            <a:r>
              <a:rPr lang="en-US" sz="2000" dirty="0" smtClean="0">
                <a:solidFill>
                  <a:srgbClr val="0000FF"/>
                </a:solidFill>
              </a:rPr>
              <a:t>Founded in 1928</a:t>
            </a:r>
          </a:p>
          <a:p>
            <a:pPr>
              <a:buFont typeface="Arial" pitchFamily="34" charset="0"/>
              <a:buChar char="•"/>
            </a:pPr>
            <a:endParaRPr lang="en-US" sz="2000" dirty="0" smtClean="0">
              <a:solidFill>
                <a:srgbClr val="0000FF"/>
              </a:solidFill>
            </a:endParaRPr>
          </a:p>
          <a:p>
            <a:pPr>
              <a:buFont typeface="Arial" pitchFamily="34" charset="0"/>
              <a:buChar char="•"/>
            </a:pPr>
            <a:r>
              <a:rPr lang="en-US" sz="2000" dirty="0" smtClean="0">
                <a:solidFill>
                  <a:srgbClr val="0000FF"/>
                </a:solidFill>
              </a:rPr>
              <a:t>Fishing Village and port for shipping coffee beans</a:t>
            </a:r>
          </a:p>
          <a:p>
            <a:pPr>
              <a:buFont typeface="Arial" pitchFamily="34" charset="0"/>
              <a:buChar char="•"/>
            </a:pPr>
            <a:endParaRPr lang="en-US" sz="2000" dirty="0" smtClean="0">
              <a:solidFill>
                <a:srgbClr val="0000FF"/>
              </a:solidFill>
            </a:endParaRPr>
          </a:p>
          <a:p>
            <a:pPr>
              <a:buFont typeface="Arial" pitchFamily="34" charset="0"/>
              <a:buChar char="•"/>
            </a:pPr>
            <a:r>
              <a:rPr lang="en-US" sz="2000" dirty="0" smtClean="0">
                <a:solidFill>
                  <a:srgbClr val="0000FF"/>
                </a:solidFill>
              </a:rPr>
              <a:t>“Hidden Port”</a:t>
            </a:r>
          </a:p>
          <a:p>
            <a:pPr>
              <a:buFont typeface="Arial" pitchFamily="34" charset="0"/>
              <a:buChar char="•"/>
            </a:pPr>
            <a:endParaRPr lang="en-US" dirty="0"/>
          </a:p>
        </p:txBody>
      </p:sp>
      <p:sp>
        <p:nvSpPr>
          <p:cNvPr id="4" name="Content Placeholder 3"/>
          <p:cNvSpPr>
            <a:spLocks noGrp="1"/>
          </p:cNvSpPr>
          <p:nvPr>
            <p:ph sz="half" idx="2"/>
          </p:nvPr>
        </p:nvSpPr>
        <p:spPr>
          <a:xfrm>
            <a:off x="5562600" y="2362200"/>
            <a:ext cx="1600200" cy="1676400"/>
          </a:xfrm>
        </p:spPr>
        <p:txBody>
          <a:bodyPr/>
          <a:lstStyle/>
          <a:p>
            <a:endParaRPr lang="en-US" dirty="0"/>
          </a:p>
        </p:txBody>
      </p:sp>
      <p:sp>
        <p:nvSpPr>
          <p:cNvPr id="2" name="Title 1"/>
          <p:cNvSpPr>
            <a:spLocks noGrp="1"/>
          </p:cNvSpPr>
          <p:nvPr>
            <p:ph type="title"/>
          </p:nvPr>
        </p:nvSpPr>
        <p:spPr/>
        <p:txBody>
          <a:bodyPr/>
          <a:lstStyle/>
          <a:p>
            <a:r>
              <a:rPr lang="en-US" sz="3200" b="1" dirty="0" smtClean="0">
                <a:solidFill>
                  <a:schemeClr val="accent2"/>
                </a:solidFill>
              </a:rPr>
              <a:t>ABOUT Puerto Escondido</a:t>
            </a:r>
            <a:endParaRPr lang="en-US" sz="3200" b="1" dirty="0">
              <a:solidFill>
                <a:schemeClr val="accent2"/>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230" y="835071"/>
            <a:ext cx="3408468" cy="2178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7380" y="3014061"/>
            <a:ext cx="3294168" cy="202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3243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2"/>
                </a:solidFill>
                <a:latin typeface="Aharoni" pitchFamily="2" charset="-79"/>
                <a:cs typeface="Aharoni" pitchFamily="2" charset="-79"/>
              </a:rPr>
              <a:t>Weather</a:t>
            </a:r>
            <a:endParaRPr lang="en-US" sz="4000" dirty="0">
              <a:solidFill>
                <a:schemeClr val="accent2"/>
              </a:solidFill>
              <a:latin typeface="Aharoni" pitchFamily="2" charset="-79"/>
              <a:cs typeface="Aharoni" pitchFamily="2" charset="-79"/>
            </a:endParaRPr>
          </a:p>
        </p:txBody>
      </p:sp>
      <p:sp>
        <p:nvSpPr>
          <p:cNvPr id="3" name="Content Placeholder 2"/>
          <p:cNvSpPr>
            <a:spLocks noGrp="1"/>
          </p:cNvSpPr>
          <p:nvPr>
            <p:ph idx="1"/>
          </p:nvPr>
        </p:nvSpPr>
        <p:spPr/>
        <p:txBody>
          <a:bodyPr/>
          <a:lstStyle/>
          <a:p>
            <a:pPr>
              <a:buFont typeface="Arial" pitchFamily="34" charset="0"/>
              <a:buChar char="•"/>
            </a:pPr>
            <a:r>
              <a:rPr lang="en-US" sz="3200" dirty="0" smtClean="0">
                <a:solidFill>
                  <a:schemeClr val="accent3"/>
                </a:solidFill>
                <a:latin typeface="Aharoni" pitchFamily="2" charset="-79"/>
                <a:cs typeface="Aharoni" pitchFamily="2" charset="-79"/>
              </a:rPr>
              <a:t>Dry Season- November to April</a:t>
            </a:r>
          </a:p>
          <a:p>
            <a:pPr>
              <a:buFont typeface="Arial" pitchFamily="34" charset="0"/>
              <a:buChar char="•"/>
            </a:pPr>
            <a:endParaRPr lang="en-US" sz="3200" dirty="0" smtClean="0">
              <a:solidFill>
                <a:schemeClr val="accent3"/>
              </a:solidFill>
              <a:latin typeface="Aharoni" pitchFamily="2" charset="-79"/>
              <a:cs typeface="Aharoni" pitchFamily="2" charset="-79"/>
            </a:endParaRPr>
          </a:p>
          <a:p>
            <a:pPr>
              <a:buFont typeface="Arial" pitchFamily="34" charset="0"/>
              <a:buChar char="•"/>
            </a:pPr>
            <a:r>
              <a:rPr lang="en-US" sz="3200" dirty="0" smtClean="0">
                <a:solidFill>
                  <a:schemeClr val="accent3"/>
                </a:solidFill>
                <a:latin typeface="Aharoni" pitchFamily="2" charset="-79"/>
                <a:cs typeface="Aharoni" pitchFamily="2" charset="-79"/>
              </a:rPr>
              <a:t>Wet Season- Early May to Early November</a:t>
            </a:r>
          </a:p>
          <a:p>
            <a:pPr>
              <a:buFont typeface="Arial" pitchFamily="34" charset="0"/>
              <a:buChar char="•"/>
            </a:pPr>
            <a:endParaRPr lang="en-US" dirty="0"/>
          </a:p>
        </p:txBody>
      </p:sp>
    </p:spTree>
    <p:extLst>
      <p:ext uri="{BB962C8B-B14F-4D97-AF65-F5344CB8AC3E}">
        <p14:creationId xmlns:p14="http://schemas.microsoft.com/office/powerpoint/2010/main" val="2981683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accent3"/>
                </a:solidFill>
              </a:rPr>
              <a:t>Zicatela Beach</a:t>
            </a:r>
            <a:endParaRPr lang="en-US" sz="3600" dirty="0">
              <a:solidFill>
                <a:schemeClr val="accent3"/>
              </a:solidFill>
            </a:endParaRPr>
          </a:p>
        </p:txBody>
      </p:sp>
      <p:sp>
        <p:nvSpPr>
          <p:cNvPr id="3" name="Content Placeholder 2"/>
          <p:cNvSpPr>
            <a:spLocks noGrp="1"/>
          </p:cNvSpPr>
          <p:nvPr>
            <p:ph idx="1"/>
          </p:nvPr>
        </p:nvSpPr>
        <p:spPr>
          <a:xfrm>
            <a:off x="822960" y="1143000"/>
            <a:ext cx="3749040" cy="3537477"/>
          </a:xfrm>
        </p:spPr>
        <p:txBody>
          <a:bodyPr/>
          <a:lstStyle/>
          <a:p>
            <a:pPr>
              <a:buFont typeface="Arial" pitchFamily="34" charset="0"/>
              <a:buChar char="•"/>
            </a:pPr>
            <a:r>
              <a:rPr lang="en-US" sz="2000" dirty="0" smtClean="0">
                <a:solidFill>
                  <a:schemeClr val="accent2"/>
                </a:solidFill>
              </a:rPr>
              <a:t>Beach Break</a:t>
            </a:r>
          </a:p>
          <a:p>
            <a:pPr marL="0" indent="0"/>
            <a:endParaRPr lang="en-US" sz="2000" dirty="0" smtClean="0">
              <a:solidFill>
                <a:schemeClr val="accent2"/>
              </a:solidFill>
            </a:endParaRPr>
          </a:p>
          <a:p>
            <a:pPr>
              <a:buFont typeface="Arial" pitchFamily="34" charset="0"/>
              <a:buChar char="•"/>
            </a:pPr>
            <a:r>
              <a:rPr lang="en-US" sz="2000" dirty="0" smtClean="0">
                <a:solidFill>
                  <a:schemeClr val="accent2"/>
                </a:solidFill>
              </a:rPr>
              <a:t>Right Hander</a:t>
            </a:r>
          </a:p>
          <a:p>
            <a:pPr marL="0" indent="0"/>
            <a:endParaRPr lang="en-US" sz="2000" dirty="0" smtClean="0">
              <a:solidFill>
                <a:schemeClr val="accent2"/>
              </a:solidFill>
            </a:endParaRPr>
          </a:p>
          <a:p>
            <a:pPr>
              <a:buFont typeface="Arial" pitchFamily="34" charset="0"/>
              <a:buChar char="•"/>
            </a:pPr>
            <a:r>
              <a:rPr lang="en-US" sz="2000" dirty="0" smtClean="0">
                <a:solidFill>
                  <a:schemeClr val="accent2"/>
                </a:solidFill>
              </a:rPr>
              <a:t>6-20foot ground swells</a:t>
            </a:r>
          </a:p>
          <a:p>
            <a:pPr>
              <a:buFont typeface="Arial" pitchFamily="34" charset="0"/>
              <a:buChar char="•"/>
            </a:pPr>
            <a:endParaRPr lang="en-US" dirty="0"/>
          </a:p>
        </p:txBody>
      </p:sp>
      <p:sp>
        <p:nvSpPr>
          <p:cNvPr id="4" name="Rectangle 3"/>
          <p:cNvSpPr/>
          <p:nvPr/>
        </p:nvSpPr>
        <p:spPr>
          <a:xfrm>
            <a:off x="3962400" y="1066800"/>
            <a:ext cx="2895600" cy="2585323"/>
          </a:xfrm>
          <a:prstGeom prst="rect">
            <a:avLst/>
          </a:prstGeom>
        </p:spPr>
        <p:txBody>
          <a:bodyPr wrap="square">
            <a:spAutoFit/>
          </a:bodyPr>
          <a:lstStyle/>
          <a:p>
            <a:r>
              <a:rPr lang="en-US" u="sng" dirty="0" smtClean="0"/>
              <a:t>BREAK/TRAVEL INFO</a:t>
            </a:r>
          </a:p>
          <a:p>
            <a:r>
              <a:rPr lang="en-US" u="sng" dirty="0" smtClean="0"/>
              <a:t>BEST SWELL DIRECTION</a:t>
            </a:r>
            <a:r>
              <a:rPr lang="en-US" dirty="0" smtClean="0"/>
              <a:t>:</a:t>
            </a:r>
          </a:p>
          <a:p>
            <a:r>
              <a:rPr lang="en-US" dirty="0" smtClean="0"/>
              <a:t>S-W </a:t>
            </a:r>
          </a:p>
          <a:p>
            <a:r>
              <a:rPr lang="en-US" u="sng" dirty="0" smtClean="0"/>
              <a:t>BEST SIZE:</a:t>
            </a:r>
          </a:p>
          <a:p>
            <a:r>
              <a:rPr lang="en-US" dirty="0" smtClean="0"/>
              <a:t>6-20 feet </a:t>
            </a:r>
          </a:p>
          <a:p>
            <a:r>
              <a:rPr lang="en-US" u="sng" dirty="0" smtClean="0"/>
              <a:t>BEST WIND:</a:t>
            </a:r>
          </a:p>
          <a:p>
            <a:r>
              <a:rPr lang="en-US" dirty="0" smtClean="0"/>
              <a:t>ENE-ESE </a:t>
            </a:r>
          </a:p>
          <a:p>
            <a:r>
              <a:rPr lang="en-US" u="sng" dirty="0" smtClean="0"/>
              <a:t>BEST TIDE:</a:t>
            </a:r>
          </a:p>
          <a:p>
            <a:r>
              <a:rPr lang="en-US" dirty="0" smtClean="0"/>
              <a:t>All </a:t>
            </a:r>
            <a:endParaRPr lang="en-US"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2133600"/>
            <a:ext cx="3457859"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433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C00000"/>
                </a:solidFill>
              </a:rPr>
              <a:t>Far Bar</a:t>
            </a:r>
            <a:endParaRPr lang="en-US" sz="4000" dirty="0">
              <a:solidFill>
                <a:srgbClr val="C00000"/>
              </a:solidFill>
            </a:endParaRPr>
          </a:p>
        </p:txBody>
      </p:sp>
      <p:sp>
        <p:nvSpPr>
          <p:cNvPr id="3" name="Content Placeholder 2"/>
          <p:cNvSpPr>
            <a:spLocks noGrp="1"/>
          </p:cNvSpPr>
          <p:nvPr>
            <p:ph idx="1"/>
          </p:nvPr>
        </p:nvSpPr>
        <p:spPr>
          <a:xfrm>
            <a:off x="822960" y="990600"/>
            <a:ext cx="2606040" cy="3689877"/>
          </a:xfrm>
        </p:spPr>
        <p:txBody>
          <a:bodyPr>
            <a:normAutofit/>
          </a:bodyPr>
          <a:lstStyle/>
          <a:p>
            <a:pPr>
              <a:buFont typeface="Arial" pitchFamily="34" charset="0"/>
              <a:buChar char="•"/>
            </a:pPr>
            <a:r>
              <a:rPr lang="en-US" sz="2400" dirty="0" smtClean="0">
                <a:solidFill>
                  <a:srgbClr val="002060"/>
                </a:solidFill>
              </a:rPr>
              <a:t>Left hander</a:t>
            </a:r>
          </a:p>
          <a:p>
            <a:pPr>
              <a:buFont typeface="Arial" pitchFamily="34" charset="0"/>
              <a:buChar char="•"/>
            </a:pPr>
            <a:endParaRPr lang="en-US" sz="2400" dirty="0" smtClean="0">
              <a:solidFill>
                <a:srgbClr val="002060"/>
              </a:solidFill>
            </a:endParaRPr>
          </a:p>
          <a:p>
            <a:pPr>
              <a:buFont typeface="Arial" pitchFamily="34" charset="0"/>
              <a:buChar char="•"/>
            </a:pPr>
            <a:r>
              <a:rPr lang="en-US" sz="2400" dirty="0" smtClean="0">
                <a:solidFill>
                  <a:srgbClr val="002060"/>
                </a:solidFill>
              </a:rPr>
              <a:t>Less crowded</a:t>
            </a:r>
          </a:p>
          <a:p>
            <a:pPr>
              <a:buFont typeface="Arial" pitchFamily="34" charset="0"/>
              <a:buChar char="•"/>
            </a:pPr>
            <a:endParaRPr lang="en-US" sz="2400" dirty="0" smtClean="0">
              <a:solidFill>
                <a:srgbClr val="002060"/>
              </a:solidFill>
            </a:endParaRPr>
          </a:p>
          <a:p>
            <a:pPr>
              <a:buFont typeface="Arial" pitchFamily="34" charset="0"/>
              <a:buChar char="•"/>
            </a:pPr>
            <a:r>
              <a:rPr lang="en-US" sz="2400" dirty="0" smtClean="0">
                <a:solidFill>
                  <a:srgbClr val="002060"/>
                </a:solidFill>
              </a:rPr>
              <a:t>Deeper water</a:t>
            </a:r>
          </a:p>
          <a:p>
            <a:pPr>
              <a:buFont typeface="Arial" pitchFamily="34" charset="0"/>
              <a:buChar char="•"/>
            </a:pPr>
            <a:endParaRPr lang="en-US" sz="2400" dirty="0" smtClean="0">
              <a:solidFill>
                <a:srgbClr val="002060"/>
              </a:solidFill>
            </a:endParaRPr>
          </a:p>
          <a:p>
            <a:pPr>
              <a:buFont typeface="Arial" pitchFamily="34" charset="0"/>
              <a:buChar char="•"/>
            </a:pPr>
            <a:r>
              <a:rPr lang="en-US" sz="2400" dirty="0" smtClean="0">
                <a:solidFill>
                  <a:srgbClr val="002060"/>
                </a:solidFill>
              </a:rPr>
              <a:t>Rough rip</a:t>
            </a:r>
            <a:endParaRPr lang="en-US" sz="2400" dirty="0">
              <a:solidFill>
                <a:srgbClr val="002060"/>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685800"/>
            <a:ext cx="49149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0205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La Punta</a:t>
            </a:r>
            <a:endParaRPr lang="en-US" dirty="0">
              <a:solidFill>
                <a:srgbClr val="7030A0"/>
              </a:solidFill>
            </a:endParaRPr>
          </a:p>
        </p:txBody>
      </p:sp>
      <p:sp>
        <p:nvSpPr>
          <p:cNvPr id="3" name="Content Placeholder 2"/>
          <p:cNvSpPr>
            <a:spLocks noGrp="1"/>
          </p:cNvSpPr>
          <p:nvPr>
            <p:ph idx="1"/>
          </p:nvPr>
        </p:nvSpPr>
        <p:spPr>
          <a:xfrm>
            <a:off x="822960" y="1066800"/>
            <a:ext cx="3520440" cy="3613677"/>
          </a:xfrm>
        </p:spPr>
        <p:txBody>
          <a:bodyPr>
            <a:normAutofit/>
          </a:bodyPr>
          <a:lstStyle/>
          <a:p>
            <a:pPr>
              <a:buFont typeface="Arial" pitchFamily="34" charset="0"/>
              <a:buChar char="•"/>
            </a:pPr>
            <a:r>
              <a:rPr lang="en-US" sz="2400" dirty="0" smtClean="0">
                <a:solidFill>
                  <a:srgbClr val="7030A0"/>
                </a:solidFill>
              </a:rPr>
              <a:t>Left Point Break</a:t>
            </a:r>
          </a:p>
          <a:p>
            <a:pPr>
              <a:buFont typeface="Arial" pitchFamily="34" charset="0"/>
              <a:buChar char="•"/>
            </a:pPr>
            <a:r>
              <a:rPr lang="en-US" sz="2400" dirty="0" smtClean="0">
                <a:solidFill>
                  <a:srgbClr val="7030A0"/>
                </a:solidFill>
              </a:rPr>
              <a:t>Smaller waves</a:t>
            </a:r>
          </a:p>
          <a:p>
            <a:pPr>
              <a:buFont typeface="Arial" pitchFamily="34" charset="0"/>
              <a:buChar char="•"/>
            </a:pPr>
            <a:r>
              <a:rPr lang="en-US" sz="2400" dirty="0" smtClean="0">
                <a:solidFill>
                  <a:srgbClr val="7030A0"/>
                </a:solidFill>
              </a:rPr>
              <a:t>At size, outside sections break off large rock</a:t>
            </a:r>
          </a:p>
          <a:p>
            <a:pPr>
              <a:buFont typeface="Arial" pitchFamily="34" charset="0"/>
              <a:buChar char="•"/>
            </a:pPr>
            <a:r>
              <a:rPr lang="en-US" sz="2400" dirty="0" smtClean="0">
                <a:solidFill>
                  <a:srgbClr val="7030A0"/>
                </a:solidFill>
              </a:rPr>
              <a:t>Long peelers allow for long rides and hollow inside sections</a:t>
            </a:r>
            <a:endParaRPr lang="en-US" sz="2400" dirty="0">
              <a:solidFill>
                <a:srgbClr val="7030A0"/>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04800"/>
            <a:ext cx="3480435"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8707" y="2514600"/>
            <a:ext cx="3164219" cy="2373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9206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71317"/>
            <a:ext cx="7520940" cy="548640"/>
          </a:xfrm>
        </p:spPr>
        <p:txBody>
          <a:bodyPr/>
          <a:lstStyle/>
          <a:p>
            <a:r>
              <a:rPr lang="en-US" sz="4000" dirty="0" smtClean="0">
                <a:solidFill>
                  <a:schemeClr val="accent3">
                    <a:lumMod val="60000"/>
                    <a:lumOff val="40000"/>
                  </a:schemeClr>
                </a:solidFill>
              </a:rPr>
              <a:t>Equipment</a:t>
            </a:r>
            <a:endParaRPr lang="en-US" sz="4000" dirty="0">
              <a:solidFill>
                <a:schemeClr val="accent3">
                  <a:lumMod val="60000"/>
                  <a:lumOff val="40000"/>
                </a:schemeClr>
              </a:solidFill>
            </a:endParaRPr>
          </a:p>
        </p:txBody>
      </p:sp>
      <p:sp>
        <p:nvSpPr>
          <p:cNvPr id="3" name="Content Placeholder 2"/>
          <p:cNvSpPr>
            <a:spLocks noGrp="1"/>
          </p:cNvSpPr>
          <p:nvPr>
            <p:ph idx="1"/>
          </p:nvPr>
        </p:nvSpPr>
        <p:spPr>
          <a:xfrm>
            <a:off x="822960" y="1066800"/>
            <a:ext cx="3825240" cy="3613677"/>
          </a:xfrm>
        </p:spPr>
        <p:txBody>
          <a:bodyPr>
            <a:normAutofit/>
          </a:bodyPr>
          <a:lstStyle/>
          <a:p>
            <a:pPr>
              <a:buFont typeface="Arial" pitchFamily="34" charset="0"/>
              <a:buChar char="•"/>
            </a:pPr>
            <a:r>
              <a:rPr lang="en-US" sz="2400" dirty="0" smtClean="0">
                <a:solidFill>
                  <a:srgbClr val="FF0000"/>
                </a:solidFill>
                <a:latin typeface="Aharoni" pitchFamily="2" charset="-79"/>
                <a:cs typeface="Aharoni" pitchFamily="2" charset="-79"/>
              </a:rPr>
              <a:t>Step-Up board </a:t>
            </a:r>
          </a:p>
          <a:p>
            <a:pPr>
              <a:buFont typeface="Arial" pitchFamily="34" charset="0"/>
              <a:buChar char="•"/>
            </a:pPr>
            <a:r>
              <a:rPr lang="en-US" sz="2400" dirty="0" smtClean="0">
                <a:solidFill>
                  <a:srgbClr val="FF0000"/>
                </a:solidFill>
                <a:latin typeface="Aharoni" pitchFamily="2" charset="-79"/>
                <a:cs typeface="Aharoni" pitchFamily="2" charset="-79"/>
              </a:rPr>
              <a:t>Bring a few extra boards from your quiver</a:t>
            </a:r>
          </a:p>
          <a:p>
            <a:pPr>
              <a:buFont typeface="Arial" pitchFamily="34" charset="0"/>
              <a:buChar char="•"/>
            </a:pPr>
            <a:r>
              <a:rPr lang="en-US" sz="2400" dirty="0" smtClean="0">
                <a:solidFill>
                  <a:srgbClr val="FF0000"/>
                </a:solidFill>
                <a:latin typeface="Aharoni" pitchFamily="2" charset="-79"/>
                <a:cs typeface="Aharoni" pitchFamily="2" charset="-79"/>
              </a:rPr>
              <a:t>Tow in surfing is popular so if your into that make sure to bring a ski and your tow in boards.</a:t>
            </a:r>
            <a:endParaRPr lang="en-US" sz="2400" dirty="0">
              <a:solidFill>
                <a:srgbClr val="FF0000"/>
              </a:solidFill>
              <a:latin typeface="Aharoni" pitchFamily="2" charset="-79"/>
              <a:cs typeface="Aharoni" pitchFamily="2" charset="-79"/>
            </a:endParaRPr>
          </a:p>
        </p:txBody>
      </p:sp>
      <p:sp>
        <p:nvSpPr>
          <p:cNvPr id="4" name="Rectangle 3"/>
          <p:cNvSpPr/>
          <p:nvPr/>
        </p:nvSpPr>
        <p:spPr>
          <a:xfrm>
            <a:off x="838200" y="4114800"/>
            <a:ext cx="4572000" cy="738664"/>
          </a:xfrm>
          <a:prstGeom prst="rect">
            <a:avLst/>
          </a:prstGeom>
        </p:spPr>
        <p:txBody>
          <a:bodyPr>
            <a:spAutoFit/>
          </a:bodyPr>
          <a:lstStyle/>
          <a:p>
            <a:endParaRPr lang="en-US" sz="2400" dirty="0" smtClean="0"/>
          </a:p>
          <a:p>
            <a:endParaRPr lang="en-US" dirty="0"/>
          </a:p>
        </p:txBody>
      </p:sp>
      <p:pic>
        <p:nvPicPr>
          <p:cNvPr id="2050" name="Picture 2" descr="Angel Salinas, Puerto Escondido. Photo: Ruben Pi–a."/>
          <p:cNvPicPr>
            <a:picLocks noChangeAspect="1" noChangeArrowheads="1"/>
          </p:cNvPicPr>
          <p:nvPr/>
        </p:nvPicPr>
        <p:blipFill>
          <a:blip r:embed="rId3" cstate="print"/>
          <a:srcRect/>
          <a:stretch>
            <a:fillRect/>
          </a:stretch>
        </p:blipFill>
        <p:spPr bwMode="auto">
          <a:xfrm>
            <a:off x="4648200" y="1397437"/>
            <a:ext cx="3961559" cy="2525494"/>
          </a:xfrm>
          <a:prstGeom prst="rect">
            <a:avLst/>
          </a:prstGeom>
          <a:noFill/>
        </p:spPr>
      </p:pic>
    </p:spTree>
    <p:extLst>
      <p:ext uri="{BB962C8B-B14F-4D97-AF65-F5344CB8AC3E}">
        <p14:creationId xmlns:p14="http://schemas.microsoft.com/office/powerpoint/2010/main" val="468723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accent2"/>
                </a:solidFill>
              </a:rPr>
              <a:t>Travel Information</a:t>
            </a:r>
            <a:endParaRPr lang="en-US" sz="3600" dirty="0">
              <a:solidFill>
                <a:schemeClr val="accent2"/>
              </a:solidFill>
            </a:endParaRPr>
          </a:p>
        </p:txBody>
      </p:sp>
      <p:sp>
        <p:nvSpPr>
          <p:cNvPr id="3" name="Content Placeholder 2"/>
          <p:cNvSpPr>
            <a:spLocks noGrp="1"/>
          </p:cNvSpPr>
          <p:nvPr>
            <p:ph idx="1"/>
          </p:nvPr>
        </p:nvSpPr>
        <p:spPr/>
        <p:txBody>
          <a:bodyPr>
            <a:normAutofit/>
          </a:bodyPr>
          <a:lstStyle/>
          <a:p>
            <a:pPr>
              <a:buFont typeface="Arial" pitchFamily="34" charset="0"/>
              <a:buChar char="•"/>
            </a:pPr>
            <a:r>
              <a:rPr lang="en-US" sz="2000" dirty="0" smtClean="0">
                <a:solidFill>
                  <a:schemeClr val="accent3">
                    <a:lumMod val="50000"/>
                  </a:schemeClr>
                </a:solidFill>
                <a:latin typeface="Copperplate Gothic Bold" pitchFamily="34" charset="0"/>
              </a:rPr>
              <a:t>Traveling to Mexico is relatively cheap </a:t>
            </a:r>
          </a:p>
          <a:p>
            <a:pPr>
              <a:buFont typeface="Arial" pitchFamily="34" charset="0"/>
              <a:buChar char="•"/>
            </a:pPr>
            <a:r>
              <a:rPr lang="en-US" sz="2000" dirty="0" smtClean="0">
                <a:solidFill>
                  <a:schemeClr val="accent3">
                    <a:lumMod val="50000"/>
                  </a:schemeClr>
                </a:solidFill>
                <a:latin typeface="Copperplate Gothic Bold" pitchFamily="34" charset="0"/>
              </a:rPr>
              <a:t>Puerto Escondido International airport takes daily flights in from Mexico City airport</a:t>
            </a:r>
          </a:p>
          <a:p>
            <a:pPr>
              <a:buFont typeface="Arial" pitchFamily="34" charset="0"/>
              <a:buChar char="•"/>
            </a:pPr>
            <a:r>
              <a:rPr lang="en-US" sz="2000" dirty="0" smtClean="0">
                <a:solidFill>
                  <a:schemeClr val="accent3">
                    <a:lumMod val="50000"/>
                  </a:schemeClr>
                </a:solidFill>
                <a:latin typeface="Copperplate Gothic Bold" pitchFamily="34" charset="0"/>
              </a:rPr>
              <a:t>Rent a car or take a taxi </a:t>
            </a:r>
          </a:p>
          <a:p>
            <a:pPr>
              <a:buFont typeface="Arial" pitchFamily="34" charset="0"/>
              <a:buChar char="•"/>
            </a:pPr>
            <a:r>
              <a:rPr lang="en-US" sz="2000" dirty="0" smtClean="0">
                <a:solidFill>
                  <a:schemeClr val="accent3">
                    <a:lumMod val="50000"/>
                  </a:schemeClr>
                </a:solidFill>
                <a:latin typeface="Copperplate Gothic Bold" pitchFamily="34" charset="0"/>
              </a:rPr>
              <a:t>You can find rental houses per week or month for dirt cheap</a:t>
            </a:r>
          </a:p>
          <a:p>
            <a:pPr>
              <a:buFont typeface="Arial" pitchFamily="34" charset="0"/>
              <a:buChar char="•"/>
            </a:pPr>
            <a:r>
              <a:rPr lang="en-US" sz="2000" dirty="0" smtClean="0">
                <a:solidFill>
                  <a:schemeClr val="accent3">
                    <a:lumMod val="50000"/>
                  </a:schemeClr>
                </a:solidFill>
                <a:latin typeface="Copperplate Gothic Bold" pitchFamily="34" charset="0"/>
              </a:rPr>
              <a:t>Your looking at anywhere from 5 to 10 hours of travel time. </a:t>
            </a:r>
          </a:p>
          <a:p>
            <a:pPr>
              <a:buFont typeface="Arial" pitchFamily="34" charset="0"/>
              <a:buChar char="•"/>
            </a:pPr>
            <a:r>
              <a:rPr lang="es-ES" sz="2000" dirty="0">
                <a:solidFill>
                  <a:schemeClr val="accent3">
                    <a:lumMod val="50000"/>
                  </a:schemeClr>
                </a:solidFill>
                <a:latin typeface="Copperplate Gothic Bold" pitchFamily="34" charset="0"/>
              </a:rPr>
              <a:t>1 US </a:t>
            </a:r>
            <a:r>
              <a:rPr lang="es-ES" sz="2000" dirty="0" err="1">
                <a:solidFill>
                  <a:schemeClr val="accent3">
                    <a:lumMod val="50000"/>
                  </a:schemeClr>
                </a:solidFill>
                <a:latin typeface="Copperplate Gothic Bold" pitchFamily="34" charset="0"/>
              </a:rPr>
              <a:t>dollar</a:t>
            </a:r>
            <a:r>
              <a:rPr lang="es-ES" sz="2000" dirty="0">
                <a:solidFill>
                  <a:schemeClr val="accent3">
                    <a:lumMod val="50000"/>
                  </a:schemeClr>
                </a:solidFill>
                <a:latin typeface="Copperplate Gothic Bold" pitchFamily="34" charset="0"/>
              </a:rPr>
              <a:t> = 13.6013 </a:t>
            </a:r>
            <a:r>
              <a:rPr lang="es-ES" sz="2000" dirty="0" err="1">
                <a:solidFill>
                  <a:schemeClr val="accent3">
                    <a:lumMod val="50000"/>
                  </a:schemeClr>
                </a:solidFill>
                <a:latin typeface="Copperplate Gothic Bold" pitchFamily="34" charset="0"/>
              </a:rPr>
              <a:t>Mexican</a:t>
            </a:r>
            <a:r>
              <a:rPr lang="es-ES" sz="2000" dirty="0">
                <a:solidFill>
                  <a:schemeClr val="accent3">
                    <a:lumMod val="50000"/>
                  </a:schemeClr>
                </a:solidFill>
                <a:latin typeface="Copperplate Gothic Bold" pitchFamily="34" charset="0"/>
              </a:rPr>
              <a:t> pesos</a:t>
            </a:r>
            <a:endParaRPr lang="en-US" sz="2000" dirty="0">
              <a:solidFill>
                <a:schemeClr val="accent3">
                  <a:lumMod val="50000"/>
                </a:schemeClr>
              </a:solidFill>
              <a:latin typeface="Copperplate Gothic Bold"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3">
                    <a:lumMod val="60000"/>
                    <a:lumOff val="40000"/>
                  </a:schemeClr>
                </a:solidFill>
              </a:rPr>
              <a:t>Localism</a:t>
            </a:r>
            <a:r>
              <a:rPr lang="en-US" dirty="0" smtClean="0">
                <a:solidFill>
                  <a:schemeClr val="accent3">
                    <a:lumMod val="60000"/>
                    <a:lumOff val="40000"/>
                  </a:schemeClr>
                </a:solidFill>
              </a:rPr>
              <a:t> </a:t>
            </a:r>
            <a:endParaRPr lang="en-US" dirty="0">
              <a:solidFill>
                <a:schemeClr val="accent3">
                  <a:lumMod val="60000"/>
                  <a:lumOff val="40000"/>
                </a:schemeClr>
              </a:solidFill>
            </a:endParaRPr>
          </a:p>
        </p:txBody>
      </p:sp>
      <p:sp>
        <p:nvSpPr>
          <p:cNvPr id="3" name="Content Placeholder 2"/>
          <p:cNvSpPr>
            <a:spLocks noGrp="1"/>
          </p:cNvSpPr>
          <p:nvPr>
            <p:ph idx="1"/>
          </p:nvPr>
        </p:nvSpPr>
        <p:spPr/>
        <p:txBody>
          <a:bodyPr/>
          <a:lstStyle/>
          <a:p>
            <a:pPr>
              <a:buFont typeface="Arial" pitchFamily="34" charset="0"/>
              <a:buChar char="•"/>
            </a:pPr>
            <a:r>
              <a:rPr lang="en-US" sz="2000" dirty="0" smtClean="0">
                <a:solidFill>
                  <a:srgbClr val="FF0000"/>
                </a:solidFill>
                <a:latin typeface="Aharoni" pitchFamily="2" charset="-79"/>
                <a:cs typeface="Aharoni" pitchFamily="2" charset="-79"/>
              </a:rPr>
              <a:t>In the line up locals can be fierce and competitive.</a:t>
            </a:r>
          </a:p>
          <a:p>
            <a:pPr>
              <a:buFont typeface="Arial" pitchFamily="34" charset="0"/>
              <a:buChar char="•"/>
            </a:pPr>
            <a:r>
              <a:rPr lang="en-US" sz="2000" dirty="0" smtClean="0">
                <a:solidFill>
                  <a:srgbClr val="FF0000"/>
                </a:solidFill>
                <a:latin typeface="Aharoni" pitchFamily="2" charset="-79"/>
                <a:cs typeface="Aharoni" pitchFamily="2" charset="-79"/>
              </a:rPr>
              <a:t>In the town locals can be extremely nice, although you are still in Mexico so keep that in mind</a:t>
            </a:r>
          </a:p>
          <a:p>
            <a:pPr>
              <a:buFont typeface="Arial" pitchFamily="34" charset="0"/>
              <a:buChar char="•"/>
            </a:pPr>
            <a:r>
              <a:rPr lang="en-US" sz="2000" dirty="0">
                <a:solidFill>
                  <a:srgbClr val="FF0000"/>
                </a:solidFill>
                <a:latin typeface="Aharoni" pitchFamily="2" charset="-79"/>
                <a:cs typeface="Aharoni" pitchFamily="2" charset="-79"/>
              </a:rPr>
              <a:t>M</a:t>
            </a:r>
            <a:r>
              <a:rPr lang="en-US" sz="2000" dirty="0" smtClean="0">
                <a:solidFill>
                  <a:srgbClr val="FF0000"/>
                </a:solidFill>
                <a:latin typeface="Aharoni" pitchFamily="2" charset="-79"/>
                <a:cs typeface="Aharoni" pitchFamily="2" charset="-79"/>
              </a:rPr>
              <a:t>ilitary checkpoints everywhere</a:t>
            </a:r>
          </a:p>
          <a:p>
            <a:pPr>
              <a:buFont typeface="Arial" pitchFamily="34" charset="0"/>
              <a:buChar char="•"/>
            </a:pPr>
            <a:r>
              <a:rPr lang="en-US" sz="2000" dirty="0" smtClean="0">
                <a:solidFill>
                  <a:srgbClr val="FF0000"/>
                </a:solidFill>
                <a:latin typeface="Aharoni" pitchFamily="2" charset="-79"/>
                <a:cs typeface="Aharoni" pitchFamily="2" charset="-79"/>
              </a:rPr>
              <a:t>Don’t bring valuables around with you</a:t>
            </a:r>
          </a:p>
          <a:p>
            <a:pPr>
              <a:buFont typeface="Arial" pitchFamily="34" charset="0"/>
              <a:buChar char="•"/>
            </a:pPr>
            <a:r>
              <a:rPr lang="en-US" sz="2000" dirty="0" smtClean="0">
                <a:solidFill>
                  <a:srgbClr val="FF0000"/>
                </a:solidFill>
                <a:latin typeface="Aharoni" pitchFamily="2" charset="-79"/>
                <a:cs typeface="Aharoni" pitchFamily="2" charset="-79"/>
              </a:rPr>
              <a:t>Body boarders</a:t>
            </a:r>
          </a:p>
          <a:p>
            <a:pPr>
              <a:buFont typeface="Arial" pitchFamily="34" charset="0"/>
              <a:buChar char="•"/>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286000"/>
            <a:ext cx="35560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19500"/>
            <a:ext cx="3371850"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99688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353</TotalTime>
  <Words>1268</Words>
  <Application>Microsoft Office PowerPoint</Application>
  <PresentationFormat>On-screen Show (4:3)</PresentationFormat>
  <Paragraphs>128</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Angles</vt:lpstr>
      <vt:lpstr>Puerto Escondido “The Mexican pipeline” </vt:lpstr>
      <vt:lpstr>ABOUT Puerto Escondido</vt:lpstr>
      <vt:lpstr>Weather</vt:lpstr>
      <vt:lpstr>Zicatela Beach</vt:lpstr>
      <vt:lpstr>Far Bar</vt:lpstr>
      <vt:lpstr>La Punta</vt:lpstr>
      <vt:lpstr>Equipment</vt:lpstr>
      <vt:lpstr>Travel Information</vt:lpstr>
      <vt:lpstr>Localism </vt:lpstr>
      <vt:lpstr>Wave Models</vt:lpstr>
      <vt:lpstr>Contests</vt:lpstr>
      <vt:lpstr>Mexican bombs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Puerto Escondido “The Mexican pipeline”</dc:title>
  <dc:creator>debloisb</dc:creator>
  <cp:lastModifiedBy>debloisb</cp:lastModifiedBy>
  <cp:revision>31</cp:revision>
  <dcterms:created xsi:type="dcterms:W3CDTF">2011-10-24T22:51:11Z</dcterms:created>
  <dcterms:modified xsi:type="dcterms:W3CDTF">2011-11-01T18:08:53Z</dcterms:modified>
</cp:coreProperties>
</file>